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YD백제" charset="1" panose="02020603020101020101"/>
      <p:regular r:id="rId35"/>
    </p:embeddedFont>
    <p:embeddedFont>
      <p:font typeface="둥근펜 Bold" charset="1" panose="020B0500000000000000"/>
      <p:regular r:id="rId36"/>
    </p:embeddedFont>
    <p:embeddedFont>
      <p:font typeface="210 달팽이" charset="1" panose="02020603020101020101"/>
      <p:regular r:id="rId37"/>
    </p:embeddedFont>
    <p:embeddedFont>
      <p:font typeface="Source Han Sans KR Bold" charset="1" panose="020B0800000000000000"/>
      <p:regular r:id="rId38"/>
    </p:embeddedFont>
    <p:embeddedFont>
      <p:font typeface="둥근펜" charset="1" panose="020B0500000000000000"/>
      <p:regular r:id="rId39"/>
    </p:embeddedFont>
    <p:embeddedFont>
      <p:font typeface="YD백제 Bold" charset="1" panose="02020603020101020101"/>
      <p:regular r:id="rId40"/>
    </p:embeddedFont>
    <p:embeddedFont>
      <p:font typeface="210 어린아이" charset="1" panose="02020503020101020101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763903" y="7014710"/>
            <a:ext cx="6922294" cy="660170"/>
            <a:chOff x="0" y="0"/>
            <a:chExt cx="1823156" cy="1738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23156" cy="173872"/>
            </a:xfrm>
            <a:custGeom>
              <a:avLst/>
              <a:gdLst/>
              <a:ahLst/>
              <a:cxnLst/>
              <a:rect r="r" b="b" t="t" l="l"/>
              <a:pathLst>
                <a:path h="173872" w="1823156">
                  <a:moveTo>
                    <a:pt x="0" y="0"/>
                  </a:moveTo>
                  <a:lnTo>
                    <a:pt x="1823156" y="0"/>
                  </a:lnTo>
                  <a:lnTo>
                    <a:pt x="1823156" y="173872"/>
                  </a:lnTo>
                  <a:lnTo>
                    <a:pt x="0" y="173872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823156" cy="22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788081" y="6292285"/>
            <a:ext cx="2919105" cy="2765188"/>
          </a:xfrm>
          <a:custGeom>
            <a:avLst/>
            <a:gdLst/>
            <a:ahLst/>
            <a:cxnLst/>
            <a:rect r="r" b="b" t="t" l="l"/>
            <a:pathLst>
              <a:path h="2765188" w="2919105">
                <a:moveTo>
                  <a:pt x="0" y="0"/>
                </a:moveTo>
                <a:lnTo>
                  <a:pt x="2919105" y="0"/>
                </a:lnTo>
                <a:lnTo>
                  <a:pt x="2919105" y="2765189"/>
                </a:lnTo>
                <a:lnTo>
                  <a:pt x="0" y="276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251525" y="1025846"/>
            <a:ext cx="572020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86867D"/>
                </a:solidFill>
                <a:latin typeface="YD백제"/>
                <a:ea typeface="YD백제"/>
                <a:cs typeface="YD백제"/>
                <a:sym typeface="YD백제"/>
              </a:rPr>
              <a:t>WooriZIP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3903" y="3682999"/>
            <a:ext cx="757384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b="true">
                <a:solidFill>
                  <a:srgbClr val="86867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WooriZIP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63903" y="5144634"/>
            <a:ext cx="7573845" cy="155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9000" spc="513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프레젠테이션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28270" y="7109845"/>
            <a:ext cx="45935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인테리어 쇼핑몰 커뮤니티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252733" y="5091314"/>
            <a:ext cx="4729369" cy="3296916"/>
            <a:chOff x="0" y="0"/>
            <a:chExt cx="1245595" cy="8683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595" cy="868324"/>
            </a:xfrm>
            <a:custGeom>
              <a:avLst/>
              <a:gdLst/>
              <a:ahLst/>
              <a:cxnLst/>
              <a:rect r="r" b="b" t="t" l="l"/>
              <a:pathLst>
                <a:path h="868324" w="1245595">
                  <a:moveTo>
                    <a:pt x="0" y="0"/>
                  </a:moveTo>
                  <a:lnTo>
                    <a:pt x="1245595" y="0"/>
                  </a:lnTo>
                  <a:lnTo>
                    <a:pt x="1245595" y="868324"/>
                  </a:lnTo>
                  <a:lnTo>
                    <a:pt x="0" y="868324"/>
                  </a:lnTo>
                  <a:close/>
                </a:path>
              </a:pathLst>
            </a:custGeom>
            <a:solidFill>
              <a:srgbClr val="D0D9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45595" cy="91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62582" y="4040077"/>
            <a:ext cx="2709672" cy="853453"/>
            <a:chOff x="0" y="0"/>
            <a:chExt cx="3612896" cy="1137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DB 구조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982102" y="2708474"/>
            <a:ext cx="10277198" cy="5679756"/>
          </a:xfrm>
          <a:custGeom>
            <a:avLst/>
            <a:gdLst/>
            <a:ahLst/>
            <a:cxnLst/>
            <a:rect r="r" b="b" t="t" l="l"/>
            <a:pathLst>
              <a:path h="5679756" w="10277198">
                <a:moveTo>
                  <a:pt x="0" y="0"/>
                </a:moveTo>
                <a:lnTo>
                  <a:pt x="10277198" y="0"/>
                </a:lnTo>
                <a:lnTo>
                  <a:pt x="10277198" y="5679756"/>
                </a:lnTo>
                <a:lnTo>
                  <a:pt x="0" y="5679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37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84253" y="5457452"/>
            <a:ext cx="3882267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927"/>
              </a:lnSpc>
              <a:buFont typeface="Arial"/>
              <a:buChar char="•"/>
            </a:pPr>
            <a:r>
              <a:rPr lang="en-US" sz="2199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쇼핑몰 상품 DB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기능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252733" y="5091314"/>
            <a:ext cx="4729369" cy="3296916"/>
            <a:chOff x="0" y="0"/>
            <a:chExt cx="1245595" cy="8683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595" cy="868324"/>
            </a:xfrm>
            <a:custGeom>
              <a:avLst/>
              <a:gdLst/>
              <a:ahLst/>
              <a:cxnLst/>
              <a:rect r="r" b="b" t="t" l="l"/>
              <a:pathLst>
                <a:path h="868324" w="1245595">
                  <a:moveTo>
                    <a:pt x="0" y="0"/>
                  </a:moveTo>
                  <a:lnTo>
                    <a:pt x="1245595" y="0"/>
                  </a:lnTo>
                  <a:lnTo>
                    <a:pt x="1245595" y="868324"/>
                  </a:lnTo>
                  <a:lnTo>
                    <a:pt x="0" y="868324"/>
                  </a:lnTo>
                  <a:close/>
                </a:path>
              </a:pathLst>
            </a:custGeom>
            <a:solidFill>
              <a:srgbClr val="D0D9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45595" cy="91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62582" y="4040077"/>
            <a:ext cx="2709672" cy="853453"/>
            <a:chOff x="0" y="0"/>
            <a:chExt cx="3612896" cy="1137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DB 구조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163434" y="3312248"/>
            <a:ext cx="9459549" cy="5711202"/>
          </a:xfrm>
          <a:custGeom>
            <a:avLst/>
            <a:gdLst/>
            <a:ahLst/>
            <a:cxnLst/>
            <a:rect r="r" b="b" t="t" l="l"/>
            <a:pathLst>
              <a:path h="5711202" w="9459549">
                <a:moveTo>
                  <a:pt x="0" y="0"/>
                </a:moveTo>
                <a:lnTo>
                  <a:pt x="9459549" y="0"/>
                </a:lnTo>
                <a:lnTo>
                  <a:pt x="9459549" y="5711203"/>
                </a:lnTo>
                <a:lnTo>
                  <a:pt x="0" y="5711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252733" y="5091314"/>
            <a:ext cx="4729369" cy="3296916"/>
            <a:chOff x="0" y="0"/>
            <a:chExt cx="1245595" cy="8683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5595" cy="868324"/>
            </a:xfrm>
            <a:custGeom>
              <a:avLst/>
              <a:gdLst/>
              <a:ahLst/>
              <a:cxnLst/>
              <a:rect r="r" b="b" t="t" l="l"/>
              <a:pathLst>
                <a:path h="868324" w="1245595">
                  <a:moveTo>
                    <a:pt x="0" y="0"/>
                  </a:moveTo>
                  <a:lnTo>
                    <a:pt x="1245595" y="0"/>
                  </a:lnTo>
                  <a:lnTo>
                    <a:pt x="1245595" y="868324"/>
                  </a:lnTo>
                  <a:lnTo>
                    <a:pt x="0" y="868324"/>
                  </a:lnTo>
                  <a:close/>
                </a:path>
              </a:pathLst>
            </a:custGeom>
            <a:solidFill>
              <a:srgbClr val="86867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45595" cy="91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884253" y="5457452"/>
            <a:ext cx="3882267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92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둥근펜"/>
                <a:ea typeface="둥근펜"/>
                <a:cs typeface="둥근펜"/>
                <a:sym typeface="둥근펜"/>
              </a:rPr>
              <a:t>장바구니 및 주문 DB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기능 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252733" y="5091314"/>
            <a:ext cx="4729369" cy="3296916"/>
            <a:chOff x="0" y="0"/>
            <a:chExt cx="1245595" cy="8683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595" cy="868324"/>
            </a:xfrm>
            <a:custGeom>
              <a:avLst/>
              <a:gdLst/>
              <a:ahLst/>
              <a:cxnLst/>
              <a:rect r="r" b="b" t="t" l="l"/>
              <a:pathLst>
                <a:path h="868324" w="1245595">
                  <a:moveTo>
                    <a:pt x="0" y="0"/>
                  </a:moveTo>
                  <a:lnTo>
                    <a:pt x="1245595" y="0"/>
                  </a:lnTo>
                  <a:lnTo>
                    <a:pt x="1245595" y="868324"/>
                  </a:lnTo>
                  <a:lnTo>
                    <a:pt x="0" y="868324"/>
                  </a:lnTo>
                  <a:close/>
                </a:path>
              </a:pathLst>
            </a:custGeom>
            <a:solidFill>
              <a:srgbClr val="D0D9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45595" cy="91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62582" y="4040077"/>
            <a:ext cx="2709672" cy="853453"/>
            <a:chOff x="0" y="0"/>
            <a:chExt cx="3612896" cy="1137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6352" y="189322"/>
              <a:ext cx="316019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DB 구조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236452" y="3228731"/>
            <a:ext cx="7313513" cy="5878236"/>
          </a:xfrm>
          <a:custGeom>
            <a:avLst/>
            <a:gdLst/>
            <a:ahLst/>
            <a:cxnLst/>
            <a:rect r="r" b="b" t="t" l="l"/>
            <a:pathLst>
              <a:path h="5878236" w="7313513">
                <a:moveTo>
                  <a:pt x="0" y="0"/>
                </a:moveTo>
                <a:lnTo>
                  <a:pt x="7313513" y="0"/>
                </a:lnTo>
                <a:lnTo>
                  <a:pt x="7313513" y="5878237"/>
                </a:lnTo>
                <a:lnTo>
                  <a:pt x="0" y="587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84253" y="5457452"/>
            <a:ext cx="3882267" cy="178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927"/>
              </a:lnSpc>
              <a:buFont typeface="Arial"/>
              <a:buChar char="•"/>
            </a:pPr>
            <a:r>
              <a:rPr lang="en-US" sz="2199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게시판 DB</a:t>
            </a:r>
          </a:p>
          <a:p>
            <a:pPr algn="l" marL="474979" indent="-237490" lvl="1">
              <a:lnSpc>
                <a:spcPts val="4927"/>
              </a:lnSpc>
              <a:buFont typeface="Arial"/>
              <a:buChar char="•"/>
            </a:pPr>
            <a:r>
              <a:rPr lang="en-US" sz="2199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게시판, 댓글, 좋아요</a:t>
            </a:r>
          </a:p>
          <a:p>
            <a:pPr algn="l">
              <a:lnSpc>
                <a:spcPts val="4927"/>
              </a:lnSpc>
            </a:pPr>
            <a:r>
              <a:rPr lang="en-US" sz="2199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 구매 후기, Q&amp;A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기능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252733" y="5091314"/>
            <a:ext cx="4729369" cy="3296916"/>
            <a:chOff x="0" y="0"/>
            <a:chExt cx="1245595" cy="8683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5595" cy="868324"/>
            </a:xfrm>
            <a:custGeom>
              <a:avLst/>
              <a:gdLst/>
              <a:ahLst/>
              <a:cxnLst/>
              <a:rect r="r" b="b" t="t" l="l"/>
              <a:pathLst>
                <a:path h="868324" w="1245595">
                  <a:moveTo>
                    <a:pt x="0" y="0"/>
                  </a:moveTo>
                  <a:lnTo>
                    <a:pt x="1245595" y="0"/>
                  </a:lnTo>
                  <a:lnTo>
                    <a:pt x="1245595" y="868324"/>
                  </a:lnTo>
                  <a:lnTo>
                    <a:pt x="0" y="868324"/>
                  </a:lnTo>
                  <a:close/>
                </a:path>
              </a:pathLst>
            </a:custGeom>
            <a:solidFill>
              <a:srgbClr val="D0D9C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45595" cy="91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62582" y="4040077"/>
            <a:ext cx="2709672" cy="853453"/>
            <a:chOff x="0" y="0"/>
            <a:chExt cx="3612896" cy="1137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DB 구조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083282" y="3323980"/>
            <a:ext cx="9619853" cy="5687738"/>
          </a:xfrm>
          <a:custGeom>
            <a:avLst/>
            <a:gdLst/>
            <a:ahLst/>
            <a:cxnLst/>
            <a:rect r="r" b="b" t="t" l="l"/>
            <a:pathLst>
              <a:path h="5687738" w="9619853">
                <a:moveTo>
                  <a:pt x="0" y="0"/>
                </a:moveTo>
                <a:lnTo>
                  <a:pt x="9619853" y="0"/>
                </a:lnTo>
                <a:lnTo>
                  <a:pt x="9619853" y="5687739"/>
                </a:lnTo>
                <a:lnTo>
                  <a:pt x="0" y="5687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252733" y="5091314"/>
            <a:ext cx="4729369" cy="3296916"/>
            <a:chOff x="0" y="0"/>
            <a:chExt cx="1245595" cy="8683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5595" cy="868324"/>
            </a:xfrm>
            <a:custGeom>
              <a:avLst/>
              <a:gdLst/>
              <a:ahLst/>
              <a:cxnLst/>
              <a:rect r="r" b="b" t="t" l="l"/>
              <a:pathLst>
                <a:path h="868324" w="1245595">
                  <a:moveTo>
                    <a:pt x="0" y="0"/>
                  </a:moveTo>
                  <a:lnTo>
                    <a:pt x="1245595" y="0"/>
                  </a:lnTo>
                  <a:lnTo>
                    <a:pt x="1245595" y="868324"/>
                  </a:lnTo>
                  <a:lnTo>
                    <a:pt x="0" y="868324"/>
                  </a:lnTo>
                  <a:close/>
                </a:path>
              </a:pathLst>
            </a:custGeom>
            <a:solidFill>
              <a:srgbClr val="86867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45595" cy="91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884253" y="5457452"/>
            <a:ext cx="3882267" cy="54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927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둥근펜"/>
                <a:ea typeface="둥근펜"/>
                <a:cs typeface="둥근펜"/>
                <a:sym typeface="둥근펜"/>
              </a:rPr>
              <a:t>쿠폰 및 로그 데이터 DB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기능 소개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022879" y="1027278"/>
            <a:ext cx="6236421" cy="8229600"/>
          </a:xfrm>
          <a:custGeom>
            <a:avLst/>
            <a:gdLst/>
            <a:ahLst/>
            <a:cxnLst/>
            <a:rect r="r" b="b" t="t" l="l"/>
            <a:pathLst>
              <a:path h="8229600" w="6236421">
                <a:moveTo>
                  <a:pt x="0" y="0"/>
                </a:moveTo>
                <a:lnTo>
                  <a:pt x="6236421" y="0"/>
                </a:lnTo>
                <a:lnTo>
                  <a:pt x="62364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2" r="0" b="-35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5449" y="4135333"/>
            <a:ext cx="5610741" cy="4677955"/>
          </a:xfrm>
          <a:custGeom>
            <a:avLst/>
            <a:gdLst/>
            <a:ahLst/>
            <a:cxnLst/>
            <a:rect r="r" b="b" t="t" l="l"/>
            <a:pathLst>
              <a:path h="4677955" w="5610741">
                <a:moveTo>
                  <a:pt x="0" y="0"/>
                </a:moveTo>
                <a:lnTo>
                  <a:pt x="5610741" y="0"/>
                </a:lnTo>
                <a:lnTo>
                  <a:pt x="5610741" y="4677955"/>
                </a:lnTo>
                <a:lnTo>
                  <a:pt x="0" y="4677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797252" y="3460956"/>
            <a:ext cx="3608543" cy="2848233"/>
          </a:xfrm>
          <a:custGeom>
            <a:avLst/>
            <a:gdLst/>
            <a:ahLst/>
            <a:cxnLst/>
            <a:rect r="r" b="b" t="t" l="l"/>
            <a:pathLst>
              <a:path h="2848233" w="3608543">
                <a:moveTo>
                  <a:pt x="0" y="0"/>
                </a:moveTo>
                <a:lnTo>
                  <a:pt x="3608543" y="0"/>
                </a:lnTo>
                <a:lnTo>
                  <a:pt x="3608543" y="2848234"/>
                </a:lnTo>
                <a:lnTo>
                  <a:pt x="0" y="2848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24" r="-278080" b="-12296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601523" y="5751224"/>
            <a:ext cx="3246023" cy="2827745"/>
          </a:xfrm>
          <a:custGeom>
            <a:avLst/>
            <a:gdLst/>
            <a:ahLst/>
            <a:cxnLst/>
            <a:rect r="r" b="b" t="t" l="l"/>
            <a:pathLst>
              <a:path h="2827745" w="3246023">
                <a:moveTo>
                  <a:pt x="0" y="0"/>
                </a:moveTo>
                <a:lnTo>
                  <a:pt x="3246023" y="0"/>
                </a:lnTo>
                <a:lnTo>
                  <a:pt x="3246023" y="2827745"/>
                </a:lnTo>
                <a:lnTo>
                  <a:pt x="0" y="282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323" r="-248157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6156632" y="1641213"/>
            <a:ext cx="2709672" cy="853453"/>
            <a:chOff x="0" y="0"/>
            <a:chExt cx="3612896" cy="11379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쇼핑몰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소개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67494" y="1028700"/>
            <a:ext cx="7591806" cy="8229600"/>
          </a:xfrm>
          <a:custGeom>
            <a:avLst/>
            <a:gdLst/>
            <a:ahLst/>
            <a:cxnLst/>
            <a:rect r="r" b="b" t="t" l="l"/>
            <a:pathLst>
              <a:path h="8229600" w="7591806">
                <a:moveTo>
                  <a:pt x="0" y="0"/>
                </a:moveTo>
                <a:lnTo>
                  <a:pt x="7591806" y="0"/>
                </a:lnTo>
                <a:lnTo>
                  <a:pt x="7591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15449" y="4135333"/>
            <a:ext cx="7328551" cy="2652954"/>
          </a:xfrm>
          <a:custGeom>
            <a:avLst/>
            <a:gdLst/>
            <a:ahLst/>
            <a:cxnLst/>
            <a:rect r="r" b="b" t="t" l="l"/>
            <a:pathLst>
              <a:path h="2652954" w="7328551">
                <a:moveTo>
                  <a:pt x="0" y="0"/>
                </a:moveTo>
                <a:lnTo>
                  <a:pt x="7328551" y="0"/>
                </a:lnTo>
                <a:lnTo>
                  <a:pt x="7328551" y="2652954"/>
                </a:lnTo>
                <a:lnTo>
                  <a:pt x="0" y="265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6156632" y="1641213"/>
            <a:ext cx="2709672" cy="853453"/>
            <a:chOff x="0" y="0"/>
            <a:chExt cx="3612896" cy="1137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쿠폰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815449" y="2981722"/>
            <a:ext cx="5648920" cy="6276578"/>
          </a:xfrm>
          <a:custGeom>
            <a:avLst/>
            <a:gdLst/>
            <a:ahLst/>
            <a:cxnLst/>
            <a:rect r="r" b="b" t="t" l="l"/>
            <a:pathLst>
              <a:path h="6276578" w="5648920">
                <a:moveTo>
                  <a:pt x="0" y="0"/>
                </a:moveTo>
                <a:lnTo>
                  <a:pt x="5648920" y="0"/>
                </a:lnTo>
                <a:lnTo>
                  <a:pt x="5648920" y="6276578"/>
                </a:lnTo>
                <a:lnTo>
                  <a:pt x="0" y="627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52660" y="1028700"/>
            <a:ext cx="7406640" cy="8229600"/>
          </a:xfrm>
          <a:custGeom>
            <a:avLst/>
            <a:gdLst/>
            <a:ahLst/>
            <a:cxnLst/>
            <a:rect r="r" b="b" t="t" l="l"/>
            <a:pathLst>
              <a:path h="8229600" w="740664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156632" y="1641213"/>
            <a:ext cx="2709672" cy="853453"/>
            <a:chOff x="0" y="0"/>
            <a:chExt cx="3612896" cy="11379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주문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815449" y="2901342"/>
            <a:ext cx="5721262" cy="6356958"/>
          </a:xfrm>
          <a:custGeom>
            <a:avLst/>
            <a:gdLst/>
            <a:ahLst/>
            <a:cxnLst/>
            <a:rect r="r" b="b" t="t" l="l"/>
            <a:pathLst>
              <a:path h="6356958" w="5721262">
                <a:moveTo>
                  <a:pt x="0" y="0"/>
                </a:moveTo>
                <a:lnTo>
                  <a:pt x="5721262" y="0"/>
                </a:lnTo>
                <a:lnTo>
                  <a:pt x="572126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1027278"/>
            <a:ext cx="5122926" cy="8229600"/>
          </a:xfrm>
          <a:custGeom>
            <a:avLst/>
            <a:gdLst/>
            <a:ahLst/>
            <a:cxnLst/>
            <a:rect r="r" b="b" t="t" l="l"/>
            <a:pathLst>
              <a:path h="8229600" w="5122926">
                <a:moveTo>
                  <a:pt x="0" y="0"/>
                </a:moveTo>
                <a:lnTo>
                  <a:pt x="5122926" y="0"/>
                </a:lnTo>
                <a:lnTo>
                  <a:pt x="51229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53289" y="6571587"/>
            <a:ext cx="6406011" cy="2685291"/>
          </a:xfrm>
          <a:custGeom>
            <a:avLst/>
            <a:gdLst/>
            <a:ahLst/>
            <a:cxnLst/>
            <a:rect r="r" b="b" t="t" l="l"/>
            <a:pathLst>
              <a:path h="2685291" w="6406011">
                <a:moveTo>
                  <a:pt x="0" y="0"/>
                </a:moveTo>
                <a:lnTo>
                  <a:pt x="6406011" y="0"/>
                </a:lnTo>
                <a:lnTo>
                  <a:pt x="6406011" y="2685291"/>
                </a:lnTo>
                <a:lnTo>
                  <a:pt x="0" y="2685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6156632" y="1641213"/>
            <a:ext cx="2709672" cy="853453"/>
            <a:chOff x="0" y="0"/>
            <a:chExt cx="3612896" cy="1137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결제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156632" y="1641213"/>
            <a:ext cx="2709672" cy="853453"/>
            <a:chOff x="0" y="0"/>
            <a:chExt cx="3612896" cy="1137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6352" y="189322"/>
              <a:ext cx="3160192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리뷰 Q&amp;A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815449" y="3404032"/>
            <a:ext cx="5929323" cy="5854268"/>
          </a:xfrm>
          <a:custGeom>
            <a:avLst/>
            <a:gdLst/>
            <a:ahLst/>
            <a:cxnLst/>
            <a:rect r="r" b="b" t="t" l="l"/>
            <a:pathLst>
              <a:path h="5854268" w="5929323">
                <a:moveTo>
                  <a:pt x="0" y="0"/>
                </a:moveTo>
                <a:lnTo>
                  <a:pt x="5929322" y="0"/>
                </a:lnTo>
                <a:lnTo>
                  <a:pt x="592932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971036" y="7124881"/>
            <a:ext cx="10288264" cy="2133419"/>
          </a:xfrm>
          <a:custGeom>
            <a:avLst/>
            <a:gdLst/>
            <a:ahLst/>
            <a:cxnLst/>
            <a:rect r="r" b="b" t="t" l="l"/>
            <a:pathLst>
              <a:path h="2133419" w="10288264">
                <a:moveTo>
                  <a:pt x="0" y="0"/>
                </a:moveTo>
                <a:lnTo>
                  <a:pt x="10288264" y="0"/>
                </a:lnTo>
                <a:lnTo>
                  <a:pt x="10288264" y="2133419"/>
                </a:lnTo>
                <a:lnTo>
                  <a:pt x="0" y="2133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147948" y="1028700"/>
            <a:ext cx="8111352" cy="5417490"/>
          </a:xfrm>
          <a:custGeom>
            <a:avLst/>
            <a:gdLst/>
            <a:ahLst/>
            <a:cxnLst/>
            <a:rect r="r" b="b" t="t" l="l"/>
            <a:pathLst>
              <a:path h="5417490" w="8111352">
                <a:moveTo>
                  <a:pt x="0" y="0"/>
                </a:moveTo>
                <a:lnTo>
                  <a:pt x="8111352" y="0"/>
                </a:lnTo>
                <a:lnTo>
                  <a:pt x="8111352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858061" y="2542292"/>
            <a:ext cx="2709672" cy="853453"/>
            <a:chOff x="0" y="0"/>
            <a:chExt cx="3612896" cy="11379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12896" cy="1137938"/>
            </a:xfrm>
            <a:custGeom>
              <a:avLst/>
              <a:gdLst/>
              <a:ahLst/>
              <a:cxnLst/>
              <a:rect r="r" b="b" t="t" l="l"/>
              <a:pathLst>
                <a:path h="1137938" w="3612896">
                  <a:moveTo>
                    <a:pt x="0" y="0"/>
                  </a:moveTo>
                  <a:lnTo>
                    <a:pt x="3612896" y="0"/>
                  </a:lnTo>
                  <a:lnTo>
                    <a:pt x="3612896" y="1137938"/>
                  </a:lnTo>
                  <a:lnTo>
                    <a:pt x="0" y="1137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1376" r="0" b="-1376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26352" y="198847"/>
              <a:ext cx="3160192" cy="6131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true">
                  <a:solidFill>
                    <a:srgbClr val="40352D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게시판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338324" y="1028700"/>
            <a:ext cx="8920976" cy="8229600"/>
          </a:xfrm>
          <a:custGeom>
            <a:avLst/>
            <a:gdLst/>
            <a:ahLst/>
            <a:cxnLst/>
            <a:rect r="r" b="b" t="t" l="l"/>
            <a:pathLst>
              <a:path h="8229600" w="8920976">
                <a:moveTo>
                  <a:pt x="0" y="0"/>
                </a:moveTo>
                <a:lnTo>
                  <a:pt x="8920976" y="0"/>
                </a:lnTo>
                <a:lnTo>
                  <a:pt x="89209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4749" y="4277312"/>
            <a:ext cx="6036296" cy="3242110"/>
          </a:xfrm>
          <a:custGeom>
            <a:avLst/>
            <a:gdLst/>
            <a:ahLst/>
            <a:cxnLst/>
            <a:rect r="r" b="b" t="t" l="l"/>
            <a:pathLst>
              <a:path h="3242110" w="6036296">
                <a:moveTo>
                  <a:pt x="0" y="0"/>
                </a:moveTo>
                <a:lnTo>
                  <a:pt x="6036296" y="0"/>
                </a:lnTo>
                <a:lnTo>
                  <a:pt x="6036296" y="3242110"/>
                </a:lnTo>
                <a:lnTo>
                  <a:pt x="0" y="3242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07787" y="847697"/>
            <a:ext cx="6711298" cy="8478065"/>
            <a:chOff x="0" y="0"/>
            <a:chExt cx="2469560" cy="3119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69560" cy="3119678"/>
            </a:xfrm>
            <a:custGeom>
              <a:avLst/>
              <a:gdLst/>
              <a:ahLst/>
              <a:cxnLst/>
              <a:rect r="r" b="b" t="t" l="l"/>
              <a:pathLst>
                <a:path h="3119678" w="2469560">
                  <a:moveTo>
                    <a:pt x="0" y="0"/>
                  </a:moveTo>
                  <a:lnTo>
                    <a:pt x="2469560" y="0"/>
                  </a:lnTo>
                  <a:lnTo>
                    <a:pt x="2469560" y="3119678"/>
                  </a:lnTo>
                  <a:lnTo>
                    <a:pt x="0" y="3119678"/>
                  </a:lnTo>
                  <a:close/>
                </a:path>
              </a:pathLst>
            </a:custGeom>
            <a:solidFill>
              <a:srgbClr val="E8EB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469560" cy="3167303"/>
            </a:xfrm>
            <a:prstGeom prst="rect">
              <a:avLst/>
            </a:prstGeom>
          </p:spPr>
          <p:txBody>
            <a:bodyPr anchor="ctr" rtlCol="false" tIns="47434" lIns="47434" bIns="47434" rIns="47434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42513" y="2247133"/>
            <a:ext cx="264184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목차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144313" y="5183156"/>
            <a:ext cx="3197735" cy="3069826"/>
          </a:xfrm>
          <a:custGeom>
            <a:avLst/>
            <a:gdLst/>
            <a:ahLst/>
            <a:cxnLst/>
            <a:rect r="r" b="b" t="t" l="l"/>
            <a:pathLst>
              <a:path h="3069826" w="3197735">
                <a:moveTo>
                  <a:pt x="0" y="0"/>
                </a:moveTo>
                <a:lnTo>
                  <a:pt x="3197735" y="0"/>
                </a:lnTo>
                <a:lnTo>
                  <a:pt x="3197735" y="3069825"/>
                </a:lnTo>
                <a:lnTo>
                  <a:pt x="0" y="306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76911" y="3068764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12611" y="3089136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프로젝트 개요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76911" y="3796732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611" y="4555538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프로젝트 개발 과정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76911" y="4529086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12611" y="5306108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기능 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76911" y="5279656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76911" y="6011176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12611" y="6060924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시연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76911" y="6749899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12611" y="7539339"/>
            <a:ext cx="39256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소감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76911" y="7501271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76911" y="8232469"/>
            <a:ext cx="6357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12611" y="8282217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질의응답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12611" y="6812296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회고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12611" y="3840111"/>
            <a:ext cx="29068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팀원 소개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3" id="13"/>
          <p:cNvSpPr/>
          <p:nvPr/>
        </p:nvSpPr>
        <p:spPr>
          <a:xfrm>
            <a:off x="6368084" y="7453891"/>
            <a:ext cx="5554339" cy="0"/>
          </a:xfrm>
          <a:prstGeom prst="line">
            <a:avLst/>
          </a:prstGeom>
          <a:ln cap="flat" w="76200">
            <a:solidFill>
              <a:srgbClr val="D0D9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961153" y="3499413"/>
            <a:ext cx="2382654" cy="2179045"/>
          </a:xfrm>
          <a:custGeom>
            <a:avLst/>
            <a:gdLst/>
            <a:ahLst/>
            <a:cxnLst/>
            <a:rect r="r" b="b" t="t" l="l"/>
            <a:pathLst>
              <a:path h="2179045" w="2382654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40722" y="6935223"/>
            <a:ext cx="780906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페이지 시연이 있겠습니다.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944193" y="3499413"/>
            <a:ext cx="2382654" cy="2179045"/>
          </a:xfrm>
          <a:custGeom>
            <a:avLst/>
            <a:gdLst/>
            <a:ahLst/>
            <a:cxnLst/>
            <a:rect r="r" b="b" t="t" l="l"/>
            <a:pathLst>
              <a:path h="2179045" w="2382654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655915" y="3710413"/>
            <a:ext cx="993130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0352D"/>
                </a:solidFill>
                <a:latin typeface="YD백제 Bold"/>
                <a:ea typeface="YD백제 Bold"/>
                <a:cs typeface="YD백제 Bold"/>
                <a:sym typeface="YD백제 Bold"/>
              </a:rPr>
              <a:t>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8955" y="3710413"/>
            <a:ext cx="993130" cy="158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0352D"/>
                </a:solidFill>
                <a:latin typeface="YD백제 Bold"/>
                <a:ea typeface="YD백제 Bold"/>
                <a:cs typeface="YD백제 Bold"/>
                <a:sym typeface="YD백제 Bold"/>
              </a:rPr>
              <a:t>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8061" y="1456442"/>
            <a:ext cx="32157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제품 시연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796516" y="4456036"/>
            <a:ext cx="4799392" cy="4040702"/>
            <a:chOff x="0" y="0"/>
            <a:chExt cx="824888" cy="694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42463" y="4456036"/>
            <a:ext cx="4799392" cy="4040702"/>
            <a:chOff x="0" y="0"/>
            <a:chExt cx="824888" cy="6944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88525" y="5812006"/>
            <a:ext cx="1462865" cy="923700"/>
          </a:xfrm>
          <a:custGeom>
            <a:avLst/>
            <a:gdLst/>
            <a:ahLst/>
            <a:cxnLst/>
            <a:rect r="r" b="b" t="t" l="l"/>
            <a:pathLst>
              <a:path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796516" y="3765926"/>
            <a:ext cx="4799392" cy="691797"/>
            <a:chOff x="0" y="0"/>
            <a:chExt cx="1264037" cy="1822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42463" y="3765926"/>
            <a:ext cx="4799392" cy="691797"/>
            <a:chOff x="0" y="0"/>
            <a:chExt cx="1264037" cy="1822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353230" y="4428300"/>
            <a:ext cx="3867871" cy="286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업무 진행 상황을 파악하지 못해 디버깅과 수정이 급하게 이루어짐 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사용자 정보기반 모델 구축, precision = 0 으로 성능이 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매우 낮았음.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35654" y="3852096"/>
            <a:ext cx="36130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향후 개선 사항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08223" y="4454044"/>
            <a:ext cx="4106017" cy="238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과제 진행 시 팀의 일정과 상황을 수시로 확인하며 협업할 것.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학습 데이터의 양 증가,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 전처리 방식을 수정 등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 모델 성능을 개선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53230" y="3852096"/>
            <a:ext cx="368596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아쉬운 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061" y="1456442"/>
            <a:ext cx="39624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고건우 회고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1009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796516" y="4456036"/>
            <a:ext cx="4799392" cy="4040702"/>
            <a:chOff x="0" y="0"/>
            <a:chExt cx="824888" cy="694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42463" y="4456036"/>
            <a:ext cx="4799392" cy="4040702"/>
            <a:chOff x="0" y="0"/>
            <a:chExt cx="824888" cy="6944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88525" y="5812006"/>
            <a:ext cx="1462865" cy="923700"/>
          </a:xfrm>
          <a:custGeom>
            <a:avLst/>
            <a:gdLst/>
            <a:ahLst/>
            <a:cxnLst/>
            <a:rect r="r" b="b" t="t" l="l"/>
            <a:pathLst>
              <a:path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796516" y="3765926"/>
            <a:ext cx="4799392" cy="691797"/>
            <a:chOff x="0" y="0"/>
            <a:chExt cx="1264037" cy="1822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53230" y="3852096"/>
            <a:ext cx="368596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아쉬운 점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642463" y="3765926"/>
            <a:ext cx="4799392" cy="691797"/>
            <a:chOff x="0" y="0"/>
            <a:chExt cx="1264037" cy="1822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35654" y="3852096"/>
            <a:ext cx="36130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향후 개선 사항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53230" y="4428300"/>
            <a:ext cx="3867871" cy="141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리뷰, Q&amp;A의 부정적인 글</a:t>
            </a:r>
          </a:p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Q&amp;A의 답변 알림 미비 </a:t>
            </a:r>
          </a:p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챗봇의 대화 맥락 불분명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08223" y="4428300"/>
            <a:ext cx="3867871" cy="189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부정적 글 신고 및 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관리자   검토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이메일 답변 알림 시스템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AI 모델 연동으로 지능형 응답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061" y="1456442"/>
            <a:ext cx="39624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김건형 회고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909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796516" y="4456036"/>
            <a:ext cx="4799392" cy="4040702"/>
            <a:chOff x="0" y="0"/>
            <a:chExt cx="824888" cy="694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42463" y="4456036"/>
            <a:ext cx="4799392" cy="4040702"/>
            <a:chOff x="0" y="0"/>
            <a:chExt cx="824888" cy="6944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88525" y="5812006"/>
            <a:ext cx="1462865" cy="923700"/>
          </a:xfrm>
          <a:custGeom>
            <a:avLst/>
            <a:gdLst/>
            <a:ahLst/>
            <a:cxnLst/>
            <a:rect r="r" b="b" t="t" l="l"/>
            <a:pathLst>
              <a:path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796516" y="3765926"/>
            <a:ext cx="4799392" cy="691797"/>
            <a:chOff x="0" y="0"/>
            <a:chExt cx="1264037" cy="1822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42463" y="3765926"/>
            <a:ext cx="4799392" cy="691797"/>
            <a:chOff x="0" y="0"/>
            <a:chExt cx="1264037" cy="1822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353230" y="4428300"/>
            <a:ext cx="3867871" cy="383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과도한 목표 설정                  레퍼런스를 지나치게          높게 잡음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우선순위 흐림 “보여주기 위한 완성도”에 집착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협업 난이도 상승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디자인·컴포넌트 표준이 없어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</a:t>
            </a: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온보딩이 느림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35654" y="3852096"/>
            <a:ext cx="36130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향후 개선 사항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95180" y="4428300"/>
            <a:ext cx="4106017" cy="335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일정이 늘어날 때마다               목표·범위를 재검토해 현실화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작업 목록을 가치 기반으로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재정렬해 핵심 경로부터 구현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색상·타이포·스페이싱을          Design Theme로 정의하고                Notion에 문서화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53230" y="3852096"/>
            <a:ext cx="368596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아쉬운 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061" y="1456442"/>
            <a:ext cx="39624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김효영 회고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909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796516" y="4456036"/>
            <a:ext cx="4799392" cy="4040702"/>
            <a:chOff x="0" y="0"/>
            <a:chExt cx="824888" cy="694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42463" y="4456036"/>
            <a:ext cx="4799392" cy="4040702"/>
            <a:chOff x="0" y="0"/>
            <a:chExt cx="824888" cy="6944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88525" y="5812006"/>
            <a:ext cx="1462865" cy="923700"/>
          </a:xfrm>
          <a:custGeom>
            <a:avLst/>
            <a:gdLst/>
            <a:ahLst/>
            <a:cxnLst/>
            <a:rect r="r" b="b" t="t" l="l"/>
            <a:pathLst>
              <a:path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796516" y="3765926"/>
            <a:ext cx="4799392" cy="691797"/>
            <a:chOff x="0" y="0"/>
            <a:chExt cx="1264037" cy="1822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42463" y="3765926"/>
            <a:ext cx="4799392" cy="691797"/>
            <a:chOff x="0" y="0"/>
            <a:chExt cx="1264037" cy="1822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235654" y="3852096"/>
            <a:ext cx="36130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향후 개선 사항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53230" y="4428300"/>
            <a:ext cx="3867871" cy="141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현재 테스트 결제만 가능</a:t>
            </a:r>
          </a:p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배송 추적 시스템 부재</a:t>
            </a:r>
          </a:p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비회원 주문 불가능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08223" y="4428300"/>
            <a:ext cx="3867871" cy="238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실 결제 시스템 도입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실시간 배송 추적 시스템 및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배송 완료 조회 구현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비회원도 주문 가능하도록 설계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53230" y="3852096"/>
            <a:ext cx="368596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아쉬운 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061" y="1456442"/>
            <a:ext cx="39624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노은지 회고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06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959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796516" y="4456036"/>
            <a:ext cx="4799392" cy="4040702"/>
            <a:chOff x="0" y="0"/>
            <a:chExt cx="824888" cy="6944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42463" y="4456036"/>
            <a:ext cx="4799392" cy="4040702"/>
            <a:chOff x="0" y="0"/>
            <a:chExt cx="824888" cy="6944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4888" cy="694490"/>
            </a:xfrm>
            <a:custGeom>
              <a:avLst/>
              <a:gdLst/>
              <a:ahLst/>
              <a:cxnLst/>
              <a:rect r="r" b="b" t="t" l="l"/>
              <a:pathLst>
                <a:path h="694490" w="824888">
                  <a:moveTo>
                    <a:pt x="0" y="0"/>
                  </a:moveTo>
                  <a:lnTo>
                    <a:pt x="824888" y="0"/>
                  </a:lnTo>
                  <a:lnTo>
                    <a:pt x="824888" y="694490"/>
                  </a:lnTo>
                  <a:lnTo>
                    <a:pt x="0" y="694490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24888" cy="74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88525" y="5812006"/>
            <a:ext cx="1462865" cy="923700"/>
          </a:xfrm>
          <a:custGeom>
            <a:avLst/>
            <a:gdLst/>
            <a:ahLst/>
            <a:cxnLst/>
            <a:rect r="r" b="b" t="t" l="l"/>
            <a:pathLst>
              <a:path h="923700" w="1462865">
                <a:moveTo>
                  <a:pt x="0" y="0"/>
                </a:moveTo>
                <a:lnTo>
                  <a:pt x="1462865" y="0"/>
                </a:lnTo>
                <a:lnTo>
                  <a:pt x="1462865" y="923701"/>
                </a:lnTo>
                <a:lnTo>
                  <a:pt x="0" y="923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796516" y="3765926"/>
            <a:ext cx="4799392" cy="691797"/>
            <a:chOff x="0" y="0"/>
            <a:chExt cx="1264037" cy="1822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53230" y="3852096"/>
            <a:ext cx="368596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아쉬운 점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642463" y="3765926"/>
            <a:ext cx="4799392" cy="691797"/>
            <a:chOff x="0" y="0"/>
            <a:chExt cx="1264037" cy="1822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4037" cy="182202"/>
            </a:xfrm>
            <a:custGeom>
              <a:avLst/>
              <a:gdLst/>
              <a:ahLst/>
              <a:cxnLst/>
              <a:rect r="r" b="b" t="t" l="l"/>
              <a:pathLst>
                <a:path h="182202" w="1264037">
                  <a:moveTo>
                    <a:pt x="0" y="0"/>
                  </a:moveTo>
                  <a:lnTo>
                    <a:pt x="1264037" y="0"/>
                  </a:lnTo>
                  <a:lnTo>
                    <a:pt x="1264037" y="182202"/>
                  </a:lnTo>
                  <a:lnTo>
                    <a:pt x="0" y="182202"/>
                  </a:ln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64037" cy="229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35654" y="3852096"/>
            <a:ext cx="36130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향후 개선 사항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62276" y="4428300"/>
            <a:ext cx="3867871" cy="335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상품등록 중 옵션 선택에서</a:t>
            </a:r>
          </a:p>
          <a:p>
            <a:pPr algn="just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선택의 폭을 좁게 만듦</a:t>
            </a:r>
          </a:p>
          <a:p>
            <a:pPr algn="just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tomcat서버의 안정성문제으로 </a:t>
            </a:r>
          </a:p>
          <a:p>
            <a:pPr algn="just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인해 상품등록시 multipartfile</a:t>
            </a:r>
          </a:p>
          <a:p>
            <a:pPr algn="just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</a:t>
            </a: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이미지 업로드과 상품등록이</a:t>
            </a:r>
          </a:p>
          <a:p>
            <a:pPr algn="just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</a:t>
            </a: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동시에 처리하지 못함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08223" y="4428300"/>
            <a:ext cx="3867871" cy="238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사이즈,색상,소재로 옵션을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한정시키는게 아닌 더 다양한 </a:t>
            </a:r>
          </a:p>
          <a:p>
            <a:pPr algn="l">
              <a:lnSpc>
                <a:spcPts val="3864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     </a:t>
            </a: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옵션 추가</a:t>
            </a:r>
          </a:p>
          <a:p>
            <a:pPr algn="l" marL="453390" indent="-226695" lvl="1">
              <a:lnSpc>
                <a:spcPts val="3864"/>
              </a:lnSpc>
              <a:buFont typeface="Arial"/>
              <a:buChar char="•"/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tomcat 서버 9버전으로 다운그레이드 고려 및 책임 분리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8061" y="1456442"/>
            <a:ext cx="39624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이동근 회고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06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32569" y="5662654"/>
            <a:ext cx="16422862" cy="3718246"/>
            <a:chOff x="0" y="0"/>
            <a:chExt cx="4325363" cy="9792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5363" cy="979291"/>
            </a:xfrm>
            <a:custGeom>
              <a:avLst/>
              <a:gdLst/>
              <a:ahLst/>
              <a:cxnLst/>
              <a:rect r="r" b="b" t="t" l="l"/>
              <a:pathLst>
                <a:path h="979291" w="4325363">
                  <a:moveTo>
                    <a:pt x="0" y="0"/>
                  </a:moveTo>
                  <a:lnTo>
                    <a:pt x="4325363" y="0"/>
                  </a:lnTo>
                  <a:lnTo>
                    <a:pt x="4325363" y="979291"/>
                  </a:lnTo>
                  <a:lnTo>
                    <a:pt x="0" y="979291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325363" cy="1026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57770" y="3304089"/>
            <a:ext cx="2351487" cy="23514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7968256" y="3304089"/>
            <a:ext cx="2351487" cy="23514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414006" y="3127230"/>
            <a:ext cx="2351487" cy="235148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2448442" y="5862389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고건우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4753" y="6717867"/>
            <a:ext cx="451752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협업 과정에서 소통의 중요성을 느끼고,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AI 모델을 웹 서비스에 실제로 적용하며 실무적인 개발 경험을 쌓을 수 있었습니다.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7435" y="6727419"/>
            <a:ext cx="429313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이번 프로젝트를 통해 사용자 중심의 개발이 얼마나 중요한지 깨달았고, 팀원들과의 협업을 통해 문제 해결력과 소통 능력을 키울 수 있었습니다.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33505" y="6727419"/>
            <a:ext cx="351248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완벽을 찾던 시간보다 사용자 경험을 채운 순간들이 성장을 만들었습니다.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58928" y="5862389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김건형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95349" y="5862389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김효영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58061" y="1456442"/>
            <a:ext cx="149363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후기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07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32569" y="5662654"/>
            <a:ext cx="16422862" cy="3718246"/>
            <a:chOff x="0" y="0"/>
            <a:chExt cx="4325363" cy="9792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5363" cy="979291"/>
            </a:xfrm>
            <a:custGeom>
              <a:avLst/>
              <a:gdLst/>
              <a:ahLst/>
              <a:cxnLst/>
              <a:rect r="r" b="b" t="t" l="l"/>
              <a:pathLst>
                <a:path h="979291" w="4325363">
                  <a:moveTo>
                    <a:pt x="0" y="0"/>
                  </a:moveTo>
                  <a:lnTo>
                    <a:pt x="4325363" y="0"/>
                  </a:lnTo>
                  <a:lnTo>
                    <a:pt x="4325363" y="979291"/>
                  </a:lnTo>
                  <a:lnTo>
                    <a:pt x="0" y="979291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325363" cy="1026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618728" y="3311167"/>
            <a:ext cx="2351487" cy="23514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3831980" y="6727419"/>
            <a:ext cx="3847556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실제 서비스에 필요한 기능 구현, 실사용자를 고려한 설계, 팀 협업과 역할 분담에 대한 책임감을 배울 수 있었습니다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77138" y="5862389"/>
            <a:ext cx="34346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노은지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524033" y="3311167"/>
            <a:ext cx="2351487" cy="235148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989864" y="6715195"/>
            <a:ext cx="541982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코딩에는 다양한 방법이 있고 항상 최적의 코드를 작성하려 노력했지만 현실적 제약으로 완벽하지 못한 부분도 있었습니다. 하지만 개발과정의 경험과 결과물이 나왔다는 것에 의의를 두며 성장하겠습니다.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05376" y="5862389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이동근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58061" y="1456442"/>
            <a:ext cx="149363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후기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3" id="13"/>
          <p:cNvSpPr/>
          <p:nvPr/>
        </p:nvSpPr>
        <p:spPr>
          <a:xfrm>
            <a:off x="6368084" y="7453891"/>
            <a:ext cx="5554339" cy="0"/>
          </a:xfrm>
          <a:prstGeom prst="line">
            <a:avLst/>
          </a:prstGeom>
          <a:ln cap="flat" w="76200">
            <a:solidFill>
              <a:srgbClr val="D0D9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956657" y="3499413"/>
            <a:ext cx="2382654" cy="2179045"/>
          </a:xfrm>
          <a:custGeom>
            <a:avLst/>
            <a:gdLst/>
            <a:ahLst/>
            <a:cxnLst/>
            <a:rect r="r" b="b" t="t" l="l"/>
            <a:pathLst>
              <a:path h="2179045" w="2382654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40722" y="6935223"/>
            <a:ext cx="780906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프로젝트 내용 중 궁금한 사항은 질문해 주세요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939697" y="3499413"/>
            <a:ext cx="2382654" cy="2179045"/>
          </a:xfrm>
          <a:custGeom>
            <a:avLst/>
            <a:gdLst/>
            <a:ahLst/>
            <a:cxnLst/>
            <a:rect r="r" b="b" t="t" l="l"/>
            <a:pathLst>
              <a:path h="2179045" w="2382654">
                <a:moveTo>
                  <a:pt x="0" y="0"/>
                </a:moveTo>
                <a:lnTo>
                  <a:pt x="2382654" y="0"/>
                </a:lnTo>
                <a:lnTo>
                  <a:pt x="2382654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22738" y="3499413"/>
            <a:ext cx="2382654" cy="2179045"/>
          </a:xfrm>
          <a:custGeom>
            <a:avLst/>
            <a:gdLst/>
            <a:ahLst/>
            <a:cxnLst/>
            <a:rect r="r" b="b" t="t" l="l"/>
            <a:pathLst>
              <a:path h="2179045" w="2382654">
                <a:moveTo>
                  <a:pt x="0" y="0"/>
                </a:moveTo>
                <a:lnTo>
                  <a:pt x="2382653" y="0"/>
                </a:lnTo>
                <a:lnTo>
                  <a:pt x="2382653" y="2179045"/>
                </a:lnTo>
                <a:lnTo>
                  <a:pt x="0" y="217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99880" y="3710413"/>
            <a:ext cx="896207" cy="1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0352D"/>
                </a:solidFill>
                <a:latin typeface="YD백제 Bold"/>
                <a:ea typeface="YD백제 Bold"/>
                <a:cs typeface="YD백제 Bold"/>
                <a:sym typeface="YD백제 Bold"/>
              </a:rPr>
              <a:t>Q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8779" y="3710413"/>
            <a:ext cx="884492" cy="1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0352D"/>
                </a:solidFill>
                <a:latin typeface="YD백제 Bold"/>
                <a:ea typeface="YD백제 Bold"/>
                <a:cs typeface="YD백제 Bold"/>
                <a:sym typeface="YD백제 Bold"/>
              </a:rPr>
              <a:t>&amp;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68264" y="3710413"/>
            <a:ext cx="709231" cy="1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0352D"/>
                </a:solidFill>
                <a:latin typeface="YD백제 Bold"/>
                <a:ea typeface="YD백제 Bold"/>
                <a:cs typeface="YD백제 Bold"/>
                <a:sym typeface="YD백제 Bold"/>
              </a:rPr>
              <a:t>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8061" y="1456442"/>
            <a:ext cx="298712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질의응답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302155">
            <a:off x="13358899" y="6392420"/>
            <a:ext cx="2844466" cy="2751374"/>
          </a:xfrm>
          <a:custGeom>
            <a:avLst/>
            <a:gdLst/>
            <a:ahLst/>
            <a:cxnLst/>
            <a:rect r="r" b="b" t="t" l="l"/>
            <a:pathLst>
              <a:path h="2751374" w="2844466">
                <a:moveTo>
                  <a:pt x="0" y="0"/>
                </a:moveTo>
                <a:lnTo>
                  <a:pt x="2844466" y="0"/>
                </a:lnTo>
                <a:lnTo>
                  <a:pt x="2844466" y="2751374"/>
                </a:lnTo>
                <a:lnTo>
                  <a:pt x="0" y="275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10365" y="3877491"/>
            <a:ext cx="640030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감사합니다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3708" y="5129045"/>
            <a:ext cx="583361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C0C0B8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807993" y="5812530"/>
            <a:ext cx="1812745" cy="2674682"/>
            <a:chOff x="0" y="0"/>
            <a:chExt cx="742409" cy="10954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2409" cy="1095415"/>
            </a:xfrm>
            <a:custGeom>
              <a:avLst/>
              <a:gdLst/>
              <a:ahLst/>
              <a:cxnLst/>
              <a:rect r="r" b="b" t="t" l="l"/>
              <a:pathLst>
                <a:path h="1095415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1095415"/>
                  </a:lnTo>
                  <a:lnTo>
                    <a:pt x="0" y="1095415"/>
                  </a:lnTo>
                  <a:close/>
                </a:path>
              </a:pathLst>
            </a:custGeom>
            <a:solidFill>
              <a:srgbClr val="E8EB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42409" cy="1143040"/>
            </a:xfrm>
            <a:prstGeom prst="rect">
              <a:avLst/>
            </a:prstGeom>
          </p:spPr>
          <p:txBody>
            <a:bodyPr anchor="ctr" rtlCol="false" tIns="42618" lIns="42618" bIns="42618" rIns="42618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807993" y="3195660"/>
            <a:ext cx="1812745" cy="1826649"/>
            <a:chOff x="0" y="0"/>
            <a:chExt cx="742409" cy="7481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2409" cy="748103"/>
            </a:xfrm>
            <a:custGeom>
              <a:avLst/>
              <a:gdLst/>
              <a:ahLst/>
              <a:cxnLst/>
              <a:rect r="r" b="b" t="t" l="l"/>
              <a:pathLst>
                <a:path h="748103" w="742409">
                  <a:moveTo>
                    <a:pt x="0" y="0"/>
                  </a:moveTo>
                  <a:lnTo>
                    <a:pt x="742409" y="0"/>
                  </a:lnTo>
                  <a:lnTo>
                    <a:pt x="742409" y="748103"/>
                  </a:lnTo>
                  <a:lnTo>
                    <a:pt x="0" y="748103"/>
                  </a:lnTo>
                  <a:close/>
                </a:path>
              </a:pathLst>
            </a:custGeom>
            <a:solidFill>
              <a:srgbClr val="E8EB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42409" cy="795728"/>
            </a:xfrm>
            <a:prstGeom prst="rect">
              <a:avLst/>
            </a:prstGeom>
          </p:spPr>
          <p:txBody>
            <a:bodyPr anchor="ctr" rtlCol="false" tIns="42618" lIns="42618" bIns="42618" rIns="42618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198973" y="6525806"/>
            <a:ext cx="3060327" cy="2821065"/>
          </a:xfrm>
          <a:custGeom>
            <a:avLst/>
            <a:gdLst/>
            <a:ahLst/>
            <a:cxnLst/>
            <a:rect r="r" b="b" t="t" l="l"/>
            <a:pathLst>
              <a:path h="2821065" w="3060327">
                <a:moveTo>
                  <a:pt x="0" y="0"/>
                </a:moveTo>
                <a:lnTo>
                  <a:pt x="3060327" y="0"/>
                </a:lnTo>
                <a:lnTo>
                  <a:pt x="3060327" y="2821065"/>
                </a:lnTo>
                <a:lnTo>
                  <a:pt x="0" y="282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2796516" y="5012784"/>
            <a:ext cx="9560556" cy="0"/>
          </a:xfrm>
          <a:prstGeom prst="line">
            <a:avLst/>
          </a:prstGeom>
          <a:ln cap="flat" w="19050">
            <a:solidFill>
              <a:srgbClr val="8686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2807993" y="8496737"/>
            <a:ext cx="9549079" cy="0"/>
          </a:xfrm>
          <a:prstGeom prst="line">
            <a:avLst/>
          </a:prstGeom>
          <a:ln cap="flat" w="19050">
            <a:solidFill>
              <a:srgbClr val="86867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2743919" y="3805862"/>
            <a:ext cx="1153765" cy="1206921"/>
            <a:chOff x="0" y="0"/>
            <a:chExt cx="945370" cy="9889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45370" cy="988925"/>
            </a:xfrm>
            <a:custGeom>
              <a:avLst/>
              <a:gdLst/>
              <a:ahLst/>
              <a:cxnLst/>
              <a:rect r="r" b="b" t="t" l="l"/>
              <a:pathLst>
                <a:path h="988925" w="945370">
                  <a:moveTo>
                    <a:pt x="0" y="0"/>
                  </a:moveTo>
                  <a:lnTo>
                    <a:pt x="945370" y="0"/>
                  </a:lnTo>
                  <a:lnTo>
                    <a:pt x="945370" y="988925"/>
                  </a:lnTo>
                  <a:lnTo>
                    <a:pt x="0" y="988925"/>
                  </a:lnTo>
                  <a:close/>
                </a:path>
              </a:pathLst>
            </a:custGeom>
            <a:solidFill>
              <a:srgbClr val="E8EB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945370" cy="1036550"/>
            </a:xfrm>
            <a:prstGeom prst="rect">
              <a:avLst/>
            </a:prstGeom>
          </p:spPr>
          <p:txBody>
            <a:bodyPr anchor="ctr" rtlCol="false" tIns="42618" lIns="42618" bIns="42618" rIns="42618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12743919" y="5012784"/>
            <a:ext cx="3683515" cy="4457"/>
          </a:xfrm>
          <a:prstGeom prst="line">
            <a:avLst/>
          </a:prstGeom>
          <a:ln cap="flat" w="9525">
            <a:solidFill>
              <a:srgbClr val="86867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2858061" y="1456442"/>
            <a:ext cx="53101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프로젝트 개요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41652" y="3864760"/>
            <a:ext cx="177908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27607" y="3601619"/>
            <a:ext cx="7506192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MVC 패턴 알고리즘을 활용한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인테리어 쇼핑몰 커뮤니티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70037" y="5865701"/>
            <a:ext cx="7256635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1인 가구의 증가와 함께, 공간을 꾸미려는 수요가 늘어,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원룸 인테리어에 특화된 커뮤니티 기반 플랫폼을 기획였습니다.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그러나 개발 과정에서 사용자층의 니즈를 반영하면서,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1인 가구 대상에서 벗어나 보다 범용적인 인테리어 쇼핑몰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커뮤니티 플랫폼으로 확장하게 되었습니다.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그 결과, 사용자들이 인테리어 제품을 탐색·구매하고, 정보와 아이디어를 공유할 수 있는 올인원 서비스를 구현하게 되었습니다.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2841652" y="6872376"/>
            <a:ext cx="177908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배경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43919" y="4261088"/>
            <a:ext cx="115376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벤치마킹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35809" y="4251576"/>
            <a:ext cx="15933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오늘의 집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508089" y="696314"/>
            <a:ext cx="16872939" cy="8907765"/>
            <a:chOff x="0" y="0"/>
            <a:chExt cx="22497252" cy="11877020"/>
          </a:xfrm>
        </p:grpSpPr>
        <p:sp>
          <p:nvSpPr>
            <p:cNvPr name="AutoShape 14" id="14"/>
            <p:cNvSpPr/>
            <p:nvPr/>
          </p:nvSpPr>
          <p:spPr>
            <a:xfrm>
              <a:off x="8850" y="9108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22187508" y="11592835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9456" y="11613041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22205090" y="27440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8" id="18"/>
          <p:cNvSpPr/>
          <p:nvPr/>
        </p:nvSpPr>
        <p:spPr>
          <a:xfrm>
            <a:off x="9379337" y="4282401"/>
            <a:ext cx="7142382" cy="0"/>
          </a:xfrm>
          <a:prstGeom prst="line">
            <a:avLst/>
          </a:prstGeom>
          <a:ln cap="flat" w="19050">
            <a:solidFill>
              <a:srgbClr val="86867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9379337" y="5809570"/>
            <a:ext cx="7142382" cy="0"/>
          </a:xfrm>
          <a:prstGeom prst="line">
            <a:avLst/>
          </a:prstGeom>
          <a:ln cap="flat" w="19050">
            <a:solidFill>
              <a:srgbClr val="86867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379337" y="7336738"/>
            <a:ext cx="7142382" cy="0"/>
          </a:xfrm>
          <a:prstGeom prst="line">
            <a:avLst/>
          </a:prstGeom>
          <a:ln cap="flat" w="19050">
            <a:solidFill>
              <a:srgbClr val="86867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459916" y="7622488"/>
            <a:ext cx="691070" cy="782956"/>
          </a:xfrm>
          <a:custGeom>
            <a:avLst/>
            <a:gdLst/>
            <a:ahLst/>
            <a:cxnLst/>
            <a:rect r="r" b="b" t="t" l="l"/>
            <a:pathLst>
              <a:path h="782956" w="691070">
                <a:moveTo>
                  <a:pt x="0" y="0"/>
                </a:moveTo>
                <a:lnTo>
                  <a:pt x="691070" y="0"/>
                </a:lnTo>
                <a:lnTo>
                  <a:pt x="691070" y="782957"/>
                </a:lnTo>
                <a:lnTo>
                  <a:pt x="0" y="78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28549" y="4717916"/>
            <a:ext cx="673225" cy="672554"/>
          </a:xfrm>
          <a:custGeom>
            <a:avLst/>
            <a:gdLst/>
            <a:ahLst/>
            <a:cxnLst/>
            <a:rect r="r" b="b" t="t" l="l"/>
            <a:pathLst>
              <a:path h="672554" w="673225">
                <a:moveTo>
                  <a:pt x="0" y="0"/>
                </a:moveTo>
                <a:lnTo>
                  <a:pt x="673225" y="0"/>
                </a:lnTo>
                <a:lnTo>
                  <a:pt x="673225" y="672554"/>
                </a:lnTo>
                <a:lnTo>
                  <a:pt x="0" y="672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459916" y="6343606"/>
            <a:ext cx="691070" cy="552856"/>
          </a:xfrm>
          <a:custGeom>
            <a:avLst/>
            <a:gdLst/>
            <a:ahLst/>
            <a:cxnLst/>
            <a:rect r="r" b="b" t="t" l="l"/>
            <a:pathLst>
              <a:path h="552856" w="691070">
                <a:moveTo>
                  <a:pt x="0" y="0"/>
                </a:moveTo>
                <a:lnTo>
                  <a:pt x="691070" y="0"/>
                </a:lnTo>
                <a:lnTo>
                  <a:pt x="691070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96335" y="3310445"/>
            <a:ext cx="537652" cy="552856"/>
          </a:xfrm>
          <a:custGeom>
            <a:avLst/>
            <a:gdLst/>
            <a:ahLst/>
            <a:cxnLst/>
            <a:rect r="r" b="b" t="t" l="l"/>
            <a:pathLst>
              <a:path h="552856" w="537652">
                <a:moveTo>
                  <a:pt x="0" y="0"/>
                </a:moveTo>
                <a:lnTo>
                  <a:pt x="537652" y="0"/>
                </a:lnTo>
                <a:lnTo>
                  <a:pt x="537652" y="552856"/>
                </a:lnTo>
                <a:lnTo>
                  <a:pt x="0" y="552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58061" y="4572091"/>
            <a:ext cx="3353385" cy="4191731"/>
          </a:xfrm>
          <a:custGeom>
            <a:avLst/>
            <a:gdLst/>
            <a:ahLst/>
            <a:cxnLst/>
            <a:rect r="r" b="b" t="t" l="l"/>
            <a:pathLst>
              <a:path h="4191731" w="3353385">
                <a:moveTo>
                  <a:pt x="0" y="0"/>
                </a:moveTo>
                <a:lnTo>
                  <a:pt x="3353385" y="0"/>
                </a:lnTo>
                <a:lnTo>
                  <a:pt x="3353385" y="4191732"/>
                </a:lnTo>
                <a:lnTo>
                  <a:pt x="0" y="41917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305520" y="3136232"/>
            <a:ext cx="4329619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쇼핑몰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45900" y="3643687"/>
            <a:ext cx="42488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상품 관리, 장바구니, 주문 / 결제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45900" y="4422370"/>
            <a:ext cx="4329619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커뮤니티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86280" y="4929825"/>
            <a:ext cx="424885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인테리어 자랑,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리뷰, Q&amp;A 게시판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05520" y="6190570"/>
            <a:ext cx="4329619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사용자 관리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45900" y="6698025"/>
            <a:ext cx="42488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회원가입, 로그인, 마이페이지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5520" y="7640032"/>
            <a:ext cx="543602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관리자 기능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45900" y="8147487"/>
            <a:ext cx="45579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상품 / 게시판 관리, 쿠폰 관리, 주문 통계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58061" y="1456442"/>
            <a:ext cx="53101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프로젝트 개요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24644" y="5657663"/>
            <a:ext cx="16422862" cy="3718246"/>
            <a:chOff x="0" y="0"/>
            <a:chExt cx="4325363" cy="9792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325363" cy="979291"/>
            </a:xfrm>
            <a:custGeom>
              <a:avLst/>
              <a:gdLst/>
              <a:ahLst/>
              <a:cxnLst/>
              <a:rect r="r" b="b" t="t" l="l"/>
              <a:pathLst>
                <a:path h="979291" w="4325363">
                  <a:moveTo>
                    <a:pt x="0" y="0"/>
                  </a:moveTo>
                  <a:lnTo>
                    <a:pt x="4325363" y="0"/>
                  </a:lnTo>
                  <a:lnTo>
                    <a:pt x="4325363" y="979291"/>
                  </a:lnTo>
                  <a:lnTo>
                    <a:pt x="0" y="979291"/>
                  </a:lnTo>
                  <a:close/>
                </a:path>
              </a:pathLst>
            </a:custGeom>
            <a:solidFill>
              <a:srgbClr val="E8EBE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4325363" cy="1026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57770" y="3281352"/>
            <a:ext cx="2351487" cy="23514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5361928" y="3281352"/>
            <a:ext cx="2351487" cy="23514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4074402" y="3281352"/>
            <a:ext cx="2351487" cy="235148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1170244" y="3281352"/>
            <a:ext cx="2351487" cy="235148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8275414" y="3281352"/>
            <a:ext cx="2351487" cy="235148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9525" cap="sq">
              <a:solidFill>
                <a:srgbClr val="40352D"/>
              </a:solidFill>
              <a:prstDash val="solid"/>
              <a:miter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2448442" y="6016511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고건우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5982" y="6881513"/>
            <a:ext cx="26550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상품 추천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회원 계정 관리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쿠폰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10140" y="6881540"/>
            <a:ext cx="26550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게시판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리뷰 Q&amp;A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챗봇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14298" y="6881540"/>
            <a:ext cx="265506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FrontEnd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UI/IX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18456" y="6881540"/>
            <a:ext cx="26550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주문 결제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소셜로그인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장바구니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52600" y="6016511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김건형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56758" y="6016511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김효영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60916" y="6016511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노은지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65074" y="6016511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이동근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21169" y="6878841"/>
            <a:ext cx="26550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상품 관리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옵션</a:t>
            </a: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 관리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카테고리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858061" y="1456442"/>
            <a:ext cx="53101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팀원 소개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7345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691409" y="3326096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Frontend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73369" y="4164375"/>
            <a:ext cx="4406224" cy="4784503"/>
            <a:chOff x="0" y="0"/>
            <a:chExt cx="1160506" cy="12600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0506" cy="1260094"/>
            </a:xfrm>
            <a:custGeom>
              <a:avLst/>
              <a:gdLst/>
              <a:ahLst/>
              <a:cxnLst/>
              <a:rect r="r" b="b" t="t" l="l"/>
              <a:pathLst>
                <a:path h="1260094" w="1160506">
                  <a:moveTo>
                    <a:pt x="1160506" y="52711"/>
                  </a:moveTo>
                  <a:lnTo>
                    <a:pt x="1160506" y="1207383"/>
                  </a:lnTo>
                  <a:cubicBezTo>
                    <a:pt x="1160506" y="1236494"/>
                    <a:pt x="1136907" y="1260094"/>
                    <a:pt x="1107795" y="1260094"/>
                  </a:cubicBezTo>
                  <a:lnTo>
                    <a:pt x="52711" y="1260094"/>
                  </a:lnTo>
                  <a:cubicBezTo>
                    <a:pt x="23600" y="1260094"/>
                    <a:pt x="0" y="1236494"/>
                    <a:pt x="0" y="1207383"/>
                  </a:cubicBezTo>
                  <a:lnTo>
                    <a:pt x="0" y="52711"/>
                  </a:lnTo>
                  <a:cubicBezTo>
                    <a:pt x="0" y="23600"/>
                    <a:pt x="23600" y="0"/>
                    <a:pt x="52711" y="0"/>
                  </a:cubicBezTo>
                  <a:lnTo>
                    <a:pt x="1107795" y="0"/>
                  </a:lnTo>
                  <a:cubicBezTo>
                    <a:pt x="1121775" y="0"/>
                    <a:pt x="1135182" y="5553"/>
                    <a:pt x="1145068" y="15439"/>
                  </a:cubicBezTo>
                  <a:cubicBezTo>
                    <a:pt x="1154953" y="25324"/>
                    <a:pt x="1160506" y="38731"/>
                    <a:pt x="1160506" y="5271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0D9C6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60506" cy="1307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22429" y="6317636"/>
            <a:ext cx="1929615" cy="931151"/>
          </a:xfrm>
          <a:custGeom>
            <a:avLst/>
            <a:gdLst/>
            <a:ahLst/>
            <a:cxnLst/>
            <a:rect r="r" b="b" t="t" l="l"/>
            <a:pathLst>
              <a:path h="931151" w="1929615">
                <a:moveTo>
                  <a:pt x="0" y="0"/>
                </a:moveTo>
                <a:lnTo>
                  <a:pt x="1929615" y="0"/>
                </a:lnTo>
                <a:lnTo>
                  <a:pt x="1929615" y="931152"/>
                </a:lnTo>
                <a:lnTo>
                  <a:pt x="0" y="93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02800" y="4635466"/>
            <a:ext cx="3186197" cy="1206772"/>
          </a:xfrm>
          <a:custGeom>
            <a:avLst/>
            <a:gdLst/>
            <a:ahLst/>
            <a:cxnLst/>
            <a:rect r="r" b="b" t="t" l="l"/>
            <a:pathLst>
              <a:path h="1206772" w="3186197">
                <a:moveTo>
                  <a:pt x="0" y="0"/>
                </a:moveTo>
                <a:lnTo>
                  <a:pt x="3186197" y="0"/>
                </a:lnTo>
                <a:lnTo>
                  <a:pt x="3186197" y="1206772"/>
                </a:lnTo>
                <a:lnTo>
                  <a:pt x="0" y="1206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34012" y="6197958"/>
            <a:ext cx="2257571" cy="1269884"/>
          </a:xfrm>
          <a:custGeom>
            <a:avLst/>
            <a:gdLst/>
            <a:ahLst/>
            <a:cxnLst/>
            <a:rect r="r" b="b" t="t" l="l"/>
            <a:pathLst>
              <a:path h="1269884" w="2257571">
                <a:moveTo>
                  <a:pt x="0" y="0"/>
                </a:moveTo>
                <a:lnTo>
                  <a:pt x="2257571" y="0"/>
                </a:lnTo>
                <a:lnTo>
                  <a:pt x="2257571" y="1269883"/>
                </a:lnTo>
                <a:lnTo>
                  <a:pt x="0" y="1269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73079" y="7823561"/>
            <a:ext cx="3931340" cy="570044"/>
          </a:xfrm>
          <a:custGeom>
            <a:avLst/>
            <a:gdLst/>
            <a:ahLst/>
            <a:cxnLst/>
            <a:rect r="r" b="b" t="t" l="l"/>
            <a:pathLst>
              <a:path h="570044" w="3931340">
                <a:moveTo>
                  <a:pt x="0" y="0"/>
                </a:moveTo>
                <a:lnTo>
                  <a:pt x="3931340" y="0"/>
                </a:lnTo>
                <a:lnTo>
                  <a:pt x="3931340" y="570044"/>
                </a:lnTo>
                <a:lnTo>
                  <a:pt x="0" y="570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83913" y="3138339"/>
            <a:ext cx="2709672" cy="853453"/>
          </a:xfrm>
          <a:custGeom>
            <a:avLst/>
            <a:gdLst/>
            <a:ahLst/>
            <a:cxnLst/>
            <a:rect r="r" b="b" t="t" l="l"/>
            <a:pathLst>
              <a:path h="853453" w="2709672">
                <a:moveTo>
                  <a:pt x="0" y="0"/>
                </a:moveTo>
                <a:lnTo>
                  <a:pt x="2709672" y="0"/>
                </a:lnTo>
                <a:lnTo>
                  <a:pt x="2709672" y="853454"/>
                </a:lnTo>
                <a:lnTo>
                  <a:pt x="0" y="85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76" r="0" b="-1376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737102" y="4164375"/>
            <a:ext cx="4568963" cy="4784483"/>
            <a:chOff x="0" y="0"/>
            <a:chExt cx="1203348" cy="12601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3348" cy="1260111"/>
            </a:xfrm>
            <a:custGeom>
              <a:avLst/>
              <a:gdLst/>
              <a:ahLst/>
              <a:cxnLst/>
              <a:rect r="r" b="b" t="t" l="l"/>
              <a:pathLst>
                <a:path h="1260111" w="1203348">
                  <a:moveTo>
                    <a:pt x="50834" y="0"/>
                  </a:moveTo>
                  <a:lnTo>
                    <a:pt x="1152514" y="0"/>
                  </a:lnTo>
                  <a:cubicBezTo>
                    <a:pt x="1180589" y="0"/>
                    <a:pt x="1203348" y="22759"/>
                    <a:pt x="1203348" y="50834"/>
                  </a:cubicBezTo>
                  <a:lnTo>
                    <a:pt x="1203348" y="1209277"/>
                  </a:lnTo>
                  <a:cubicBezTo>
                    <a:pt x="1203348" y="1222759"/>
                    <a:pt x="1197993" y="1235689"/>
                    <a:pt x="1188459" y="1245222"/>
                  </a:cubicBezTo>
                  <a:cubicBezTo>
                    <a:pt x="1178926" y="1254755"/>
                    <a:pt x="1165996" y="1260111"/>
                    <a:pt x="1152514" y="1260111"/>
                  </a:cubicBezTo>
                  <a:lnTo>
                    <a:pt x="50834" y="1260111"/>
                  </a:lnTo>
                  <a:cubicBezTo>
                    <a:pt x="37352" y="1260111"/>
                    <a:pt x="24422" y="1254755"/>
                    <a:pt x="14889" y="1245222"/>
                  </a:cubicBezTo>
                  <a:cubicBezTo>
                    <a:pt x="5356" y="1235689"/>
                    <a:pt x="0" y="1222759"/>
                    <a:pt x="0" y="1209277"/>
                  </a:cubicBezTo>
                  <a:lnTo>
                    <a:pt x="0" y="50834"/>
                  </a:lnTo>
                  <a:cubicBezTo>
                    <a:pt x="0" y="37352"/>
                    <a:pt x="5356" y="24422"/>
                    <a:pt x="14889" y="14889"/>
                  </a:cubicBezTo>
                  <a:cubicBezTo>
                    <a:pt x="24422" y="5356"/>
                    <a:pt x="37352" y="0"/>
                    <a:pt x="508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0D9C6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03348" cy="1307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693701" y="3187077"/>
            <a:ext cx="2709672" cy="853453"/>
          </a:xfrm>
          <a:custGeom>
            <a:avLst/>
            <a:gdLst/>
            <a:ahLst/>
            <a:cxnLst/>
            <a:rect r="r" b="b" t="t" l="l"/>
            <a:pathLst>
              <a:path h="853453" w="2709672">
                <a:moveTo>
                  <a:pt x="0" y="0"/>
                </a:moveTo>
                <a:lnTo>
                  <a:pt x="2709672" y="0"/>
                </a:lnTo>
                <a:lnTo>
                  <a:pt x="2709672" y="853453"/>
                </a:lnTo>
                <a:lnTo>
                  <a:pt x="0" y="85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76" r="0" b="-1376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128327" y="7535205"/>
            <a:ext cx="2376694" cy="1146755"/>
          </a:xfrm>
          <a:custGeom>
            <a:avLst/>
            <a:gdLst/>
            <a:ahLst/>
            <a:cxnLst/>
            <a:rect r="r" b="b" t="t" l="l"/>
            <a:pathLst>
              <a:path h="1146755" w="2376694">
                <a:moveTo>
                  <a:pt x="0" y="0"/>
                </a:moveTo>
                <a:lnTo>
                  <a:pt x="2376694" y="0"/>
                </a:lnTo>
                <a:lnTo>
                  <a:pt x="2376694" y="1146755"/>
                </a:lnTo>
                <a:lnTo>
                  <a:pt x="0" y="1146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128327" y="4484623"/>
            <a:ext cx="2053836" cy="1289618"/>
          </a:xfrm>
          <a:custGeom>
            <a:avLst/>
            <a:gdLst/>
            <a:ahLst/>
            <a:cxnLst/>
            <a:rect r="r" b="b" t="t" l="l"/>
            <a:pathLst>
              <a:path h="1289618" w="2053836">
                <a:moveTo>
                  <a:pt x="0" y="0"/>
                </a:moveTo>
                <a:lnTo>
                  <a:pt x="2053836" y="0"/>
                </a:lnTo>
                <a:lnTo>
                  <a:pt x="2053836" y="1289618"/>
                </a:lnTo>
                <a:lnTo>
                  <a:pt x="0" y="12896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583656" y="5410895"/>
            <a:ext cx="3439810" cy="2291443"/>
          </a:xfrm>
          <a:custGeom>
            <a:avLst/>
            <a:gdLst/>
            <a:ahLst/>
            <a:cxnLst/>
            <a:rect r="r" b="b" t="t" l="l"/>
            <a:pathLst>
              <a:path h="2291443" w="3439810">
                <a:moveTo>
                  <a:pt x="0" y="0"/>
                </a:moveTo>
                <a:lnTo>
                  <a:pt x="3439811" y="0"/>
                </a:lnTo>
                <a:lnTo>
                  <a:pt x="3439811" y="2291443"/>
                </a:lnTo>
                <a:lnTo>
                  <a:pt x="0" y="2291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694065" y="5129432"/>
            <a:ext cx="1216780" cy="1216780"/>
          </a:xfrm>
          <a:custGeom>
            <a:avLst/>
            <a:gdLst/>
            <a:ahLst/>
            <a:cxnLst/>
            <a:rect r="r" b="b" t="t" l="l"/>
            <a:pathLst>
              <a:path h="1216780" w="1216780">
                <a:moveTo>
                  <a:pt x="0" y="0"/>
                </a:moveTo>
                <a:lnTo>
                  <a:pt x="1216779" y="0"/>
                </a:lnTo>
                <a:lnTo>
                  <a:pt x="1216779" y="1216779"/>
                </a:lnTo>
                <a:lnTo>
                  <a:pt x="0" y="1216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41855" y="7165788"/>
            <a:ext cx="924171" cy="924171"/>
          </a:xfrm>
          <a:custGeom>
            <a:avLst/>
            <a:gdLst/>
            <a:ahLst/>
            <a:cxnLst/>
            <a:rect r="r" b="b" t="t" l="l"/>
            <a:pathLst>
              <a:path h="924171" w="924171">
                <a:moveTo>
                  <a:pt x="0" y="0"/>
                </a:moveTo>
                <a:lnTo>
                  <a:pt x="924171" y="0"/>
                </a:lnTo>
                <a:lnTo>
                  <a:pt x="924171" y="924172"/>
                </a:lnTo>
                <a:lnTo>
                  <a:pt x="0" y="9241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810127" y="4164394"/>
            <a:ext cx="4729369" cy="4784483"/>
            <a:chOff x="0" y="0"/>
            <a:chExt cx="1245595" cy="12601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45595" cy="1260111"/>
            </a:xfrm>
            <a:custGeom>
              <a:avLst/>
              <a:gdLst/>
              <a:ahLst/>
              <a:cxnLst/>
              <a:rect r="r" b="b" t="t" l="l"/>
              <a:pathLst>
                <a:path h="1260111" w="1245595">
                  <a:moveTo>
                    <a:pt x="49110" y="0"/>
                  </a:moveTo>
                  <a:lnTo>
                    <a:pt x="1196486" y="0"/>
                  </a:lnTo>
                  <a:cubicBezTo>
                    <a:pt x="1209510" y="0"/>
                    <a:pt x="1222001" y="5174"/>
                    <a:pt x="1231211" y="14384"/>
                  </a:cubicBezTo>
                  <a:cubicBezTo>
                    <a:pt x="1240421" y="23594"/>
                    <a:pt x="1245595" y="36085"/>
                    <a:pt x="1245595" y="49110"/>
                  </a:cubicBezTo>
                  <a:lnTo>
                    <a:pt x="1245595" y="1211001"/>
                  </a:lnTo>
                  <a:cubicBezTo>
                    <a:pt x="1245595" y="1224026"/>
                    <a:pt x="1240421" y="1236517"/>
                    <a:pt x="1231211" y="1245727"/>
                  </a:cubicBezTo>
                  <a:cubicBezTo>
                    <a:pt x="1222001" y="1254937"/>
                    <a:pt x="1209510" y="1260111"/>
                    <a:pt x="1196486" y="1260111"/>
                  </a:cubicBezTo>
                  <a:lnTo>
                    <a:pt x="49110" y="1260111"/>
                  </a:lnTo>
                  <a:cubicBezTo>
                    <a:pt x="36085" y="1260111"/>
                    <a:pt x="23594" y="1254937"/>
                    <a:pt x="14384" y="1245727"/>
                  </a:cubicBezTo>
                  <a:cubicBezTo>
                    <a:pt x="5174" y="1236517"/>
                    <a:pt x="0" y="1224026"/>
                    <a:pt x="0" y="1211001"/>
                  </a:cubicBezTo>
                  <a:lnTo>
                    <a:pt x="0" y="49110"/>
                  </a:lnTo>
                  <a:cubicBezTo>
                    <a:pt x="0" y="36085"/>
                    <a:pt x="5174" y="23594"/>
                    <a:pt x="14384" y="14384"/>
                  </a:cubicBezTo>
                  <a:cubicBezTo>
                    <a:pt x="23594" y="5174"/>
                    <a:pt x="36085" y="0"/>
                    <a:pt x="491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0D9C6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245595" cy="1307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2186272" y="6858144"/>
            <a:ext cx="1587885" cy="1556938"/>
          </a:xfrm>
          <a:custGeom>
            <a:avLst/>
            <a:gdLst/>
            <a:ahLst/>
            <a:cxnLst/>
            <a:rect r="r" b="b" t="t" l="l"/>
            <a:pathLst>
              <a:path h="1556938" w="1587885">
                <a:moveTo>
                  <a:pt x="0" y="0"/>
                </a:moveTo>
                <a:lnTo>
                  <a:pt x="1587886" y="0"/>
                </a:lnTo>
                <a:lnTo>
                  <a:pt x="1587886" y="1556938"/>
                </a:lnTo>
                <a:lnTo>
                  <a:pt x="0" y="1556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268" r="0" b="-1268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23094" y="6932584"/>
            <a:ext cx="1854157" cy="1390618"/>
          </a:xfrm>
          <a:custGeom>
            <a:avLst/>
            <a:gdLst/>
            <a:ahLst/>
            <a:cxnLst/>
            <a:rect r="r" b="b" t="t" l="l"/>
            <a:pathLst>
              <a:path h="1390618" w="1854157">
                <a:moveTo>
                  <a:pt x="0" y="0"/>
                </a:moveTo>
                <a:lnTo>
                  <a:pt x="1854158" y="0"/>
                </a:lnTo>
                <a:lnTo>
                  <a:pt x="1854158" y="1390618"/>
                </a:lnTo>
                <a:lnTo>
                  <a:pt x="0" y="13906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506578" y="4176364"/>
            <a:ext cx="3336467" cy="1665874"/>
          </a:xfrm>
          <a:custGeom>
            <a:avLst/>
            <a:gdLst/>
            <a:ahLst/>
            <a:cxnLst/>
            <a:rect r="r" b="b" t="t" l="l"/>
            <a:pathLst>
              <a:path h="1665874" w="3336467">
                <a:moveTo>
                  <a:pt x="0" y="0"/>
                </a:moveTo>
                <a:lnTo>
                  <a:pt x="3336468" y="0"/>
                </a:lnTo>
                <a:lnTo>
                  <a:pt x="3336468" y="1665874"/>
                </a:lnTo>
                <a:lnTo>
                  <a:pt x="0" y="16658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2989740" y="3382081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TOOL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2819976" y="3187077"/>
            <a:ext cx="2709672" cy="853453"/>
          </a:xfrm>
          <a:custGeom>
            <a:avLst/>
            <a:gdLst/>
            <a:ahLst/>
            <a:cxnLst/>
            <a:rect r="r" b="b" t="t" l="l"/>
            <a:pathLst>
              <a:path h="853453" w="2709672">
                <a:moveTo>
                  <a:pt x="0" y="0"/>
                </a:moveTo>
                <a:lnTo>
                  <a:pt x="2709672" y="0"/>
                </a:lnTo>
                <a:lnTo>
                  <a:pt x="2709672" y="853453"/>
                </a:lnTo>
                <a:lnTo>
                  <a:pt x="0" y="85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76" r="0" b="-1376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623551" y="5751819"/>
            <a:ext cx="3102522" cy="1131636"/>
          </a:xfrm>
          <a:custGeom>
            <a:avLst/>
            <a:gdLst/>
            <a:ahLst/>
            <a:cxnLst/>
            <a:rect r="r" b="b" t="t" l="l"/>
            <a:pathLst>
              <a:path h="1131636" w="3102522">
                <a:moveTo>
                  <a:pt x="0" y="0"/>
                </a:moveTo>
                <a:lnTo>
                  <a:pt x="3102522" y="0"/>
                </a:lnTo>
                <a:lnTo>
                  <a:pt x="3102522" y="1131635"/>
                </a:lnTo>
                <a:lnTo>
                  <a:pt x="0" y="11316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7863465" y="3352279"/>
            <a:ext cx="237014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Backend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58061" y="1456442"/>
            <a:ext cx="664696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프로젝트 개발환경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47291" y="5482655"/>
            <a:ext cx="896709" cy="17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Java 17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303562" y="6848619"/>
            <a:ext cx="896709" cy="35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spring boot 3.3.13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247291" y="8324563"/>
            <a:ext cx="896709" cy="35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</a:p>
          <a:p>
            <a:pPr algn="ctr">
              <a:lnSpc>
                <a:spcPts val="1483"/>
              </a:lnSpc>
            </a:pPr>
            <a:r>
              <a:rPr lang="en-US" sz="105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3.11.13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541385" y="8405557"/>
            <a:ext cx="896709" cy="17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 b="true">
                <a:solidFill>
                  <a:srgbClr val="4035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tomcat 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892583" y="2825314"/>
            <a:ext cx="10502834" cy="6432986"/>
          </a:xfrm>
          <a:custGeom>
            <a:avLst/>
            <a:gdLst/>
            <a:ahLst/>
            <a:cxnLst/>
            <a:rect r="r" b="b" t="t" l="l"/>
            <a:pathLst>
              <a:path h="6432986" w="10502834">
                <a:moveTo>
                  <a:pt x="0" y="0"/>
                </a:moveTo>
                <a:lnTo>
                  <a:pt x="10502834" y="0"/>
                </a:lnTo>
                <a:lnTo>
                  <a:pt x="10502834" y="6432986"/>
                </a:lnTo>
                <a:lnTo>
                  <a:pt x="0" y="643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8061" y="1456442"/>
            <a:ext cx="53101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개발 기간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201288" y="2825314"/>
            <a:ext cx="11885424" cy="6432986"/>
          </a:xfrm>
          <a:custGeom>
            <a:avLst/>
            <a:gdLst/>
            <a:ahLst/>
            <a:cxnLst/>
            <a:rect r="r" b="b" t="t" l="l"/>
            <a:pathLst>
              <a:path h="6432986" w="11885424">
                <a:moveTo>
                  <a:pt x="0" y="0"/>
                </a:moveTo>
                <a:lnTo>
                  <a:pt x="11885424" y="0"/>
                </a:lnTo>
                <a:lnTo>
                  <a:pt x="11885424" y="6432986"/>
                </a:lnTo>
                <a:lnTo>
                  <a:pt x="0" y="643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858061" y="1456442"/>
            <a:ext cx="53101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개발 기간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434" y="545923"/>
            <a:ext cx="17163132" cy="9192310"/>
            <a:chOff x="0" y="0"/>
            <a:chExt cx="22884177" cy="122564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884177" cy="12256413"/>
              <a:chOff x="0" y="0"/>
              <a:chExt cx="4520331" cy="24210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20331" cy="2421020"/>
              </a:xfrm>
              <a:custGeom>
                <a:avLst/>
                <a:gdLst/>
                <a:ahLst/>
                <a:cxnLst/>
                <a:rect r="r" b="b" t="t" l="l"/>
                <a:pathLst>
                  <a:path h="2421020" w="4520331">
                    <a:moveTo>
                      <a:pt x="0" y="0"/>
                    </a:moveTo>
                    <a:lnTo>
                      <a:pt x="4520331" y="0"/>
                    </a:lnTo>
                    <a:lnTo>
                      <a:pt x="4520331" y="2421020"/>
                    </a:lnTo>
                    <a:lnTo>
                      <a:pt x="0" y="242102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20331" cy="2468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91091" y="187187"/>
              <a:ext cx="22501995" cy="11885832"/>
              <a:chOff x="0" y="0"/>
              <a:chExt cx="4444838" cy="234781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444838" cy="2347819"/>
              </a:xfrm>
              <a:custGeom>
                <a:avLst/>
                <a:gdLst/>
                <a:ahLst/>
                <a:cxnLst/>
                <a:rect r="r" b="b" t="t" l="l"/>
                <a:pathLst>
                  <a:path h="2347819" w="4444838">
                    <a:moveTo>
                      <a:pt x="0" y="0"/>
                    </a:moveTo>
                    <a:lnTo>
                      <a:pt x="4444838" y="0"/>
                    </a:lnTo>
                    <a:lnTo>
                      <a:pt x="4444838" y="2347819"/>
                    </a:lnTo>
                    <a:lnTo>
                      <a:pt x="0" y="2347819"/>
                    </a:lnTo>
                    <a:close/>
                  </a:path>
                </a:pathLst>
              </a:custGeom>
              <a:solidFill>
                <a:srgbClr val="FFFFFF"/>
              </a:solidFill>
              <a:ln w="209550" cap="sq">
                <a:solidFill>
                  <a:srgbClr val="C0C5B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444838" cy="2395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206023" y="207734"/>
              <a:ext cx="263329" cy="25587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22384681" y="11791461"/>
              <a:ext cx="301183" cy="27480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06629" y="11811667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22402263" y="226066"/>
              <a:ext cx="245980" cy="235906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3" id="13"/>
          <p:cNvSpPr/>
          <p:nvPr/>
        </p:nvSpPr>
        <p:spPr>
          <a:xfrm>
            <a:off x="2357120" y="4561942"/>
            <a:ext cx="13573760" cy="0"/>
          </a:xfrm>
          <a:prstGeom prst="line">
            <a:avLst/>
          </a:prstGeom>
          <a:ln cap="flat" w="38100">
            <a:solidFill>
              <a:srgbClr val="86867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3141447" y="3617362"/>
            <a:ext cx="1791874" cy="1889159"/>
            <a:chOff x="0" y="0"/>
            <a:chExt cx="471934" cy="497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1934" cy="497556"/>
            </a:xfrm>
            <a:custGeom>
              <a:avLst/>
              <a:gdLst/>
              <a:ahLst/>
              <a:cxnLst/>
              <a:rect r="r" b="b" t="t" l="l"/>
              <a:pathLst>
                <a:path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77559" y="3617362"/>
            <a:ext cx="1791874" cy="1889159"/>
            <a:chOff x="0" y="0"/>
            <a:chExt cx="471934" cy="497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1934" cy="497556"/>
            </a:xfrm>
            <a:custGeom>
              <a:avLst/>
              <a:gdLst/>
              <a:ahLst/>
              <a:cxnLst/>
              <a:rect r="r" b="b" t="t" l="l"/>
              <a:pathLst>
                <a:path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17257" y="3617362"/>
            <a:ext cx="1791874" cy="1889159"/>
            <a:chOff x="0" y="0"/>
            <a:chExt cx="471934" cy="4975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1934" cy="497556"/>
            </a:xfrm>
            <a:custGeom>
              <a:avLst/>
              <a:gdLst/>
              <a:ahLst/>
              <a:cxnLst/>
              <a:rect r="r" b="b" t="t" l="l"/>
              <a:pathLst>
                <a:path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456956" y="3617362"/>
            <a:ext cx="1791874" cy="1889159"/>
            <a:chOff x="0" y="0"/>
            <a:chExt cx="471934" cy="4975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1934" cy="497556"/>
            </a:xfrm>
            <a:custGeom>
              <a:avLst/>
              <a:gdLst/>
              <a:ahLst/>
              <a:cxnLst/>
              <a:rect r="r" b="b" t="t" l="l"/>
              <a:pathLst>
                <a:path h="497556" w="471934">
                  <a:moveTo>
                    <a:pt x="38885" y="0"/>
                  </a:moveTo>
                  <a:lnTo>
                    <a:pt x="433049" y="0"/>
                  </a:lnTo>
                  <a:cubicBezTo>
                    <a:pt x="443362" y="0"/>
                    <a:pt x="453252" y="4097"/>
                    <a:pt x="460545" y="11389"/>
                  </a:cubicBezTo>
                  <a:cubicBezTo>
                    <a:pt x="467837" y="18682"/>
                    <a:pt x="471934" y="28572"/>
                    <a:pt x="471934" y="38885"/>
                  </a:cubicBezTo>
                  <a:lnTo>
                    <a:pt x="471934" y="458671"/>
                  </a:lnTo>
                  <a:cubicBezTo>
                    <a:pt x="471934" y="468984"/>
                    <a:pt x="467837" y="478875"/>
                    <a:pt x="460545" y="486167"/>
                  </a:cubicBezTo>
                  <a:cubicBezTo>
                    <a:pt x="453252" y="493460"/>
                    <a:pt x="443362" y="497556"/>
                    <a:pt x="433049" y="497556"/>
                  </a:cubicBezTo>
                  <a:lnTo>
                    <a:pt x="38885" y="497556"/>
                  </a:lnTo>
                  <a:cubicBezTo>
                    <a:pt x="28572" y="497556"/>
                    <a:pt x="18682" y="493460"/>
                    <a:pt x="11389" y="486167"/>
                  </a:cubicBezTo>
                  <a:cubicBezTo>
                    <a:pt x="4097" y="478875"/>
                    <a:pt x="0" y="468984"/>
                    <a:pt x="0" y="458671"/>
                  </a:cubicBezTo>
                  <a:lnTo>
                    <a:pt x="0" y="38885"/>
                  </a:lnTo>
                  <a:cubicBezTo>
                    <a:pt x="0" y="28572"/>
                    <a:pt x="4097" y="18682"/>
                    <a:pt x="11389" y="11389"/>
                  </a:cubicBezTo>
                  <a:cubicBezTo>
                    <a:pt x="18682" y="4097"/>
                    <a:pt x="28572" y="0"/>
                    <a:pt x="38885" y="0"/>
                  </a:cubicBezTo>
                  <a:close/>
                </a:path>
              </a:pathLst>
            </a:custGeom>
            <a:solidFill>
              <a:srgbClr val="FFFAF1"/>
            </a:solidFill>
            <a:ln w="9525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471934" cy="5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422958" y="4063085"/>
            <a:ext cx="1228850" cy="996293"/>
          </a:xfrm>
          <a:custGeom>
            <a:avLst/>
            <a:gdLst/>
            <a:ahLst/>
            <a:cxnLst/>
            <a:rect r="r" b="b" t="t" l="l"/>
            <a:pathLst>
              <a:path h="996293" w="1228850">
                <a:moveTo>
                  <a:pt x="0" y="0"/>
                </a:moveTo>
                <a:lnTo>
                  <a:pt x="1228850" y="0"/>
                </a:lnTo>
                <a:lnTo>
                  <a:pt x="1228850" y="996293"/>
                </a:lnTo>
                <a:lnTo>
                  <a:pt x="0" y="99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455202" y="4063085"/>
            <a:ext cx="915985" cy="996293"/>
          </a:xfrm>
          <a:custGeom>
            <a:avLst/>
            <a:gdLst/>
            <a:ahLst/>
            <a:cxnLst/>
            <a:rect r="r" b="b" t="t" l="l"/>
            <a:pathLst>
              <a:path h="996293" w="915985">
                <a:moveTo>
                  <a:pt x="0" y="0"/>
                </a:moveTo>
                <a:lnTo>
                  <a:pt x="915984" y="0"/>
                </a:lnTo>
                <a:lnTo>
                  <a:pt x="915984" y="996293"/>
                </a:lnTo>
                <a:lnTo>
                  <a:pt x="0" y="996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65369" y="4063085"/>
            <a:ext cx="575047" cy="997715"/>
          </a:xfrm>
          <a:custGeom>
            <a:avLst/>
            <a:gdLst/>
            <a:ahLst/>
            <a:cxnLst/>
            <a:rect r="r" b="b" t="t" l="l"/>
            <a:pathLst>
              <a:path h="997715" w="575047">
                <a:moveTo>
                  <a:pt x="0" y="0"/>
                </a:moveTo>
                <a:lnTo>
                  <a:pt x="575047" y="0"/>
                </a:lnTo>
                <a:lnTo>
                  <a:pt x="575047" y="997715"/>
                </a:lnTo>
                <a:lnTo>
                  <a:pt x="0" y="9977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6868682" y="4064506"/>
            <a:ext cx="1209628" cy="996293"/>
          </a:xfrm>
          <a:custGeom>
            <a:avLst/>
            <a:gdLst/>
            <a:ahLst/>
            <a:cxnLst/>
            <a:rect r="r" b="b" t="t" l="l"/>
            <a:pathLst>
              <a:path h="996293" w="1209628">
                <a:moveTo>
                  <a:pt x="0" y="0"/>
                </a:moveTo>
                <a:lnTo>
                  <a:pt x="1209627" y="0"/>
                </a:lnTo>
                <a:lnTo>
                  <a:pt x="1209627" y="996294"/>
                </a:lnTo>
                <a:lnTo>
                  <a:pt x="0" y="996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730016" y="6737787"/>
            <a:ext cx="2614734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상품 목록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장바구니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쿠폰, 결제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상품 추천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챗봇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44140" y="6026124"/>
            <a:ext cx="310370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커뮤니티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72746" y="6026124"/>
            <a:ext cx="3325891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사용자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00303" y="6026124"/>
            <a:ext cx="1962485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관리자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14459" y="6737787"/>
            <a:ext cx="287686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상품 관리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쿠폰 관리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게시판 관리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주문 확인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54841" y="6737787"/>
            <a:ext cx="223730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게시글, 댓글,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구매 후기, Q&amp;A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작성ㆍ수정ㆍ삭제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좋아요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14967" y="6737787"/>
            <a:ext cx="239645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회원가입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일반/소셜 로그인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0352D"/>
                </a:solidFill>
                <a:latin typeface="둥근펜"/>
                <a:ea typeface="둥근펜"/>
                <a:cs typeface="둥근펜"/>
                <a:sym typeface="둥근펜"/>
              </a:rPr>
              <a:t>회원 정보 수정ㆍ탈퇴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279428" y="6026124"/>
            <a:ext cx="343611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쇼핑몰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58061" y="1456442"/>
            <a:ext cx="53101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40352D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기능 소개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15449" y="1507242"/>
            <a:ext cx="981067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86867D"/>
                </a:solidFill>
                <a:latin typeface="210 달팽이"/>
                <a:ea typeface="210 달팽이"/>
                <a:cs typeface="210 달팽이"/>
                <a:sym typeface="210 달팽이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DAGutiLiyGg</dc:identifier>
  <dcterms:modified xsi:type="dcterms:W3CDTF">2011-08-01T06:04:30Z</dcterms:modified>
  <cp:revision>1</cp:revision>
  <dc:title>회색 그린 심플한 대학생 그룹 프로젝트 프레젠테이션</dc:title>
</cp:coreProperties>
</file>